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Libre Franklin"/>
      <p:regular r:id="rId37"/>
      <p:bold r:id="rId38"/>
      <p:italic r:id="rId39"/>
      <p:boldItalic r:id="rId40"/>
    </p:embeddedFont>
    <p:embeddedFont>
      <p:font typeface="Overpass ExtraBold"/>
      <p:bold r:id="rId41"/>
      <p:boldItalic r:id="rId42"/>
    </p:embeddedFont>
    <p:embeddedFont>
      <p:font typeface="Overpass"/>
      <p:regular r:id="rId43"/>
      <p:bold r:id="rId44"/>
      <p:italic r:id="rId45"/>
      <p:boldItalic r:id="rId46"/>
    </p:embeddedFont>
    <p:embeddedFont>
      <p:font typeface="Overpass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94">
          <p15:clr>
            <a:srgbClr val="747775"/>
          </p15:clr>
        </p15:guide>
        <p15:guide id="2" orient="horz" pos="1985">
          <p15:clr>
            <a:srgbClr val="747775"/>
          </p15:clr>
        </p15:guide>
        <p15:guide id="3" orient="horz" pos="472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ames Rabe"/>
  <p:cmAuthor clrIdx="1" id="1" initials="" lastIdx="1" name="Claire Allen-Add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94" orient="horz"/>
        <p:guide pos="1985" orient="horz"/>
        <p:guide pos="47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-boldItalic.fntdata"/><Relationship Id="rId42" Type="http://schemas.openxmlformats.org/officeDocument/2006/relationships/font" Target="fonts/OverpassExtraBold-boldItalic.fntdata"/><Relationship Id="rId41" Type="http://schemas.openxmlformats.org/officeDocument/2006/relationships/font" Target="fonts/OverpassExtraBold-bold.fntdata"/><Relationship Id="rId44" Type="http://schemas.openxmlformats.org/officeDocument/2006/relationships/font" Target="fonts/Overpass-bold.fntdata"/><Relationship Id="rId43" Type="http://schemas.openxmlformats.org/officeDocument/2006/relationships/font" Target="fonts/Overpass-regular.fntdata"/><Relationship Id="rId46" Type="http://schemas.openxmlformats.org/officeDocument/2006/relationships/font" Target="fonts/Overpass-boldItalic.fntdata"/><Relationship Id="rId45" Type="http://schemas.openxmlformats.org/officeDocument/2006/relationships/font" Target="fonts/Overpas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OverpassMedium-bold.fntdata"/><Relationship Id="rId47" Type="http://schemas.openxmlformats.org/officeDocument/2006/relationships/font" Target="fonts/OverpassMedium-regular.fntdata"/><Relationship Id="rId49" Type="http://schemas.openxmlformats.org/officeDocument/2006/relationships/font" Target="fonts/Overpass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LibreFranklin-regular.fntdata"/><Relationship Id="rId36" Type="http://schemas.openxmlformats.org/officeDocument/2006/relationships/slide" Target="slides/slide30.xml"/><Relationship Id="rId39" Type="http://schemas.openxmlformats.org/officeDocument/2006/relationships/font" Target="fonts/LibreFranklin-italic.fntdata"/><Relationship Id="rId38" Type="http://schemas.openxmlformats.org/officeDocument/2006/relationships/font" Target="fonts/LibreFranklin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verpass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04T08:14:19.255">
    <p:pos x="324" y="379"/>
    <p:text>@callen@iriusrisk.com Do you have a fancy graphic that would fit this?</p:text>
  </p:cm>
  <p:cm authorId="1" idx="1" dt="2024-03-04T08:14:19.255">
    <p:pos x="324" y="379"/>
    <p:text>I have sent you tow images that could work - see Slack when you're next online :)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ea29377a6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ea29377a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am a level 2 organization seeking to be a level 3 organization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5e07b3b5d4c769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5e07b3b5d4c769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SMART measurements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Specific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Measurable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Achievable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Relevant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Timely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2bdff7934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2bdff793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measurements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Achievable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Relevant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2bdff7934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2bdff793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SMART measurements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Specific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Measurable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Achievable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Relevant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Timely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ea29377a6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bea29377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ea29377a6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ea29377a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SMART measurements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Specific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Measurable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Achievable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Relevant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Timely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ea29377a6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ea29377a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ea29377a6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bea29377a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SMART measurements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Specific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Measurable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Achievable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Relevant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c2fd42c4c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c2fd42c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c2fd42c4c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bc2fd42c4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2bdff793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2bdff793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get into the presentation for today…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want to get a sense of where everyone is with regard to threat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is in here has a full time or part time role in threat modeling in your organization?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OKay, of those who are, how many have defined threat modeling organization strategies and can articulate that vision clearly?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Warning, you are going to hear me talk about ROI alot.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bc63b7403_0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bbc63b740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bbc63b740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bbc63b74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bc63b7403_0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bc63b740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bc63b7403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bbc63b74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bc63b7403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bbc63b740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bc63b740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bbc63b74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2bdff7934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f2bdff79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2bdff7934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2bdff793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2bdff7934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f2bdff793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2bdff7934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f2bdff793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bc63b740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bbc63b74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have gotten some stiff resistant to OKRs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OKRs are just a way to tie together a strategic objectives with a clear set of measurable steps or outcomes needed to achieve that goal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c2fd42c4c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bc2fd42c4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bc63b740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bc63b74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bc63b7403_0_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bc63b740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ea29377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ea29377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main goal of today’s presentation is to provide something useful for your threat modeling program regardless of where you are.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we talk about threat modeling perspectives its important to get a good understanding of where the organization is and where it might be headed next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model is organized according to ROI drivers for threat modeling and secure application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the remainder of today’s session, we are going to talk in the following format - discuss OKRs at each maturity level and introduce some kpis that might be </a:t>
            </a:r>
            <a:r>
              <a:rPr lang="en-US"/>
              <a:t>valuable</a:t>
            </a:r>
            <a:r>
              <a:rPr lang="en-US"/>
              <a:t>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ea29377a6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ea29377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I am a Level 1 organization seeking to be a Level 2 organization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c2fd42c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c2fd42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we are starting the process of creating a threat modeling program it is </a:t>
            </a:r>
            <a:r>
              <a:rPr lang="en-US"/>
              <a:t>important</a:t>
            </a:r>
            <a:r>
              <a:rPr lang="en-US"/>
              <a:t> to focus on the real value of threat modeling.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ea29377a6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ea29377a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SMART measurements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Specific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Measurable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Achievable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Relevant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Timely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22" Type="http://schemas.openxmlformats.org/officeDocument/2006/relationships/image" Target="../media/image29.png"/><Relationship Id="rId21" Type="http://schemas.openxmlformats.org/officeDocument/2006/relationships/image" Target="../media/image23.png"/><Relationship Id="rId24" Type="http://schemas.openxmlformats.org/officeDocument/2006/relationships/image" Target="../media/image25.png"/><Relationship Id="rId23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26" Type="http://schemas.openxmlformats.org/officeDocument/2006/relationships/image" Target="../media/image28.png"/><Relationship Id="rId25" Type="http://schemas.openxmlformats.org/officeDocument/2006/relationships/image" Target="../media/image27.png"/><Relationship Id="rId28" Type="http://schemas.openxmlformats.org/officeDocument/2006/relationships/image" Target="../media/image46.png"/><Relationship Id="rId27" Type="http://schemas.openxmlformats.org/officeDocument/2006/relationships/image" Target="../media/image49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56.png"/><Relationship Id="rId7" Type="http://schemas.openxmlformats.org/officeDocument/2006/relationships/image" Target="../media/image10.png"/><Relationship Id="rId8" Type="http://schemas.openxmlformats.org/officeDocument/2006/relationships/image" Target="../media/image8.png"/><Relationship Id="rId31" Type="http://schemas.openxmlformats.org/officeDocument/2006/relationships/image" Target="../media/image50.png"/><Relationship Id="rId30" Type="http://schemas.openxmlformats.org/officeDocument/2006/relationships/image" Target="../media/image48.png"/><Relationship Id="rId11" Type="http://schemas.openxmlformats.org/officeDocument/2006/relationships/image" Target="../media/image12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30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34" Type="http://schemas.openxmlformats.org/officeDocument/2006/relationships/image" Target="../media/image32.png"/><Relationship Id="rId15" Type="http://schemas.openxmlformats.org/officeDocument/2006/relationships/image" Target="../media/image18.png"/><Relationship Id="rId14" Type="http://schemas.openxmlformats.org/officeDocument/2006/relationships/image" Target="../media/image22.png"/><Relationship Id="rId17" Type="http://schemas.openxmlformats.org/officeDocument/2006/relationships/image" Target="../media/image24.png"/><Relationship Id="rId16" Type="http://schemas.openxmlformats.org/officeDocument/2006/relationships/image" Target="../media/image20.png"/><Relationship Id="rId19" Type="http://schemas.openxmlformats.org/officeDocument/2006/relationships/image" Target="../media/image21.png"/><Relationship Id="rId18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(Bright)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1226" y="-799267"/>
            <a:ext cx="11705523" cy="73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4225" y="615000"/>
            <a:ext cx="4442901" cy="32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81750" y="633350"/>
            <a:ext cx="36009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4000"/>
              <a:buFont typeface="Overpass"/>
              <a:buNone/>
              <a:defRPr b="1" sz="4000">
                <a:solidFill>
                  <a:srgbClr val="01ECB4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81750" y="3323499"/>
            <a:ext cx="29709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Overpass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verpass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1620">
          <p15:clr>
            <a:srgbClr val="E46962"/>
          </p15:clr>
        </p15:guide>
        <p15:guide id="3" orient="horz" pos="468">
          <p15:clr>
            <a:srgbClr val="E46962"/>
          </p15:clr>
        </p15:guide>
        <p15:guide id="4" pos="5453">
          <p15:clr>
            <a:srgbClr val="E46962"/>
          </p15:clr>
        </p15:guide>
        <p15:guide id="5" orient="horz" pos="1975">
          <p15:clr>
            <a:srgbClr val="E46962"/>
          </p15:clr>
        </p15:guide>
        <p15:guide id="6" pos="2088">
          <p15:clr>
            <a:srgbClr val="E46962"/>
          </p15:clr>
        </p15:guide>
        <p15:guide id="7" pos="2272">
          <p15:clr>
            <a:srgbClr val="E46962"/>
          </p15:clr>
        </p15:guide>
        <p15:guide id="8" pos="2509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 1" showMasterSp="0">
  <p:cSld name="Master Diagram (Bright)_2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>
            <p:ph type="ctrTitle"/>
          </p:nvPr>
        </p:nvSpPr>
        <p:spPr>
          <a:xfrm>
            <a:off x="385300" y="918750"/>
            <a:ext cx="40422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122" name="Google Shape;12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700" y="403403"/>
            <a:ext cx="7002127" cy="43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 1 1" showMasterSp="0">
  <p:cSld name="Master Diagram (Bright)_2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30" name="Google Shape;13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950" y="863514"/>
            <a:ext cx="2926449" cy="361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 1 1 1" showMasterSp="0">
  <p:cSld name="Master Diagram (Bright)_2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>
            <p:ph type="ctrTitle"/>
          </p:nvPr>
        </p:nvSpPr>
        <p:spPr>
          <a:xfrm>
            <a:off x="385300" y="918750"/>
            <a:ext cx="4081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>
            <a:off x="3988200" y="803423"/>
            <a:ext cx="5565926" cy="34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 1 1 1 1" showMasterSp="0">
  <p:cSld name="Master Diagram (Bright)_2_1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46" name="Google Shape;14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454" y="398025"/>
            <a:ext cx="6724173" cy="42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1" showMasterSp="0">
  <p:cSld name="Master Diagram (Bright)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2" name="Google Shape;15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1 1" showMasterSp="0">
  <p:cSld name="Master Diagram (Bright)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Bright)" showMasterSp="0">
  <p:cSld name="Content 1 (Bright)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b="119" l="0" r="0" t="109"/>
          <a:stretch/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3656350" y="4772675"/>
            <a:ext cx="1513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IriusRisk Master Slide Deck 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@2024 IriusRisk. All Rights Reserved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8408400" y="4772675"/>
            <a:ext cx="354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01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" name="Google Shape;161;p17"/>
          <p:cNvSpPr txBox="1"/>
          <p:nvPr>
            <p:ph type="ctrTitle"/>
          </p:nvPr>
        </p:nvSpPr>
        <p:spPr>
          <a:xfrm>
            <a:off x="379300" y="918750"/>
            <a:ext cx="4219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2B2E"/>
              </a:buClr>
              <a:buSzPts val="3600"/>
              <a:buNone/>
              <a:defRPr b="1" sz="3600">
                <a:solidFill>
                  <a:srgbClr val="1E2B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E2B2E"/>
              </a:buClr>
              <a:buSzPts val="1000"/>
              <a:buNone/>
              <a:defRPr sz="10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1100"/>
              <a:buNone/>
              <a:defRPr sz="1100">
                <a:solidFill>
                  <a:srgbClr val="1E2B2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900"/>
              <a:buNone/>
              <a:defRPr sz="900">
                <a:solidFill>
                  <a:srgbClr val="1E2B2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Bright) 2" showMasterSp="0">
  <p:cSld name="Content 1 (Bright)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 rotWithShape="1">
          <a:blip r:embed="rId2">
            <a:alphaModFix/>
          </a:blip>
          <a:srcRect b="119" l="0" r="0" t="109"/>
          <a:stretch/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3656350" y="4772675"/>
            <a:ext cx="1513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IriusRisk Master Slide Deck 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@2024 IriusRisk. All Rights Reserved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8408400" y="4772675"/>
            <a:ext cx="354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01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9" name="Google Shape;169;p18"/>
          <p:cNvSpPr txBox="1"/>
          <p:nvPr>
            <p:ph type="ctrTitle"/>
          </p:nvPr>
        </p:nvSpPr>
        <p:spPr>
          <a:xfrm>
            <a:off x="379300" y="918750"/>
            <a:ext cx="4219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2B2E"/>
              </a:buClr>
              <a:buSzPts val="3600"/>
              <a:buNone/>
              <a:defRPr b="1" sz="3600">
                <a:solidFill>
                  <a:srgbClr val="1E2B2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E2B2E"/>
              </a:buClr>
              <a:buSzPts val="1000"/>
              <a:buNone/>
              <a:defRPr sz="10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1100"/>
              <a:buNone/>
              <a:defRPr sz="1100">
                <a:solidFill>
                  <a:srgbClr val="1E2B2E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900"/>
              <a:buNone/>
              <a:defRPr sz="900">
                <a:solidFill>
                  <a:srgbClr val="1E2B2E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E2B2E"/>
              </a:buClr>
              <a:buSzPts val="800"/>
              <a:buNone/>
              <a:defRPr sz="800">
                <a:solidFill>
                  <a:srgbClr val="1E2B2E"/>
                </a:solidFill>
              </a:defRPr>
            </a:lvl9pPr>
          </a:lstStyle>
          <a:p/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450" y="983168"/>
            <a:ext cx="4320599" cy="31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Bright) 1" showMasterSp="0">
  <p:cSld name="Content 1 (Bright)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2">
            <a:alphaModFix/>
          </a:blip>
          <a:srcRect b="119" l="0" r="0" t="109"/>
          <a:stretch/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3656350" y="4772675"/>
            <a:ext cx="1513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IriusRisk Master Slide Deck 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@2024 IriusRisk. All Rights Reserved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8408400" y="4772675"/>
            <a:ext cx="354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1E2B2E"/>
                </a:solidFill>
                <a:latin typeface="Overpass"/>
                <a:ea typeface="Overpass"/>
                <a:cs typeface="Overpass"/>
                <a:sym typeface="Overpass"/>
              </a:rPr>
              <a:t>01</a:t>
            </a:r>
            <a:endParaRPr sz="700">
              <a:solidFill>
                <a:srgbClr val="1E2B2E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igh (Dark)">
  <p:cSld name="Blank - High (Dark)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type="ctrTitle"/>
          </p:nvPr>
        </p:nvSpPr>
        <p:spPr>
          <a:xfrm>
            <a:off x="794441" y="675565"/>
            <a:ext cx="6423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720691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794441" y="1035585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i="0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" showMasterSp="0">
  <p:cSld name="Master Diagram (Bright)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ctrTitle"/>
          </p:nvPr>
        </p:nvSpPr>
        <p:spPr>
          <a:xfrm>
            <a:off x="385300" y="918750"/>
            <a:ext cx="41079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175" y="1571931"/>
            <a:ext cx="3621175" cy="232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1"/>
          <p:cNvSpPr/>
          <p:nvPr>
            <p:ph idx="2" type="pic"/>
          </p:nvPr>
        </p:nvSpPr>
        <p:spPr>
          <a:xfrm>
            <a:off x="4836750" y="933300"/>
            <a:ext cx="348300" cy="318900"/>
          </a:xfrm>
          <a:prstGeom prst="roundRect">
            <a:avLst>
              <a:gd fmla="val 602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" showMasterSp="0">
  <p:cSld name="Master Diagram (Bright)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189" y="1121718"/>
            <a:ext cx="3927551" cy="2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>
            <p:ph idx="2" type="pic"/>
          </p:nvPr>
        </p:nvSpPr>
        <p:spPr>
          <a:xfrm>
            <a:off x="5111950" y="1343125"/>
            <a:ext cx="3282000" cy="19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3" showMasterSp="0">
  <p:cSld name="Master Diagram (Bright)_2_3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ctrTitle"/>
          </p:nvPr>
        </p:nvSpPr>
        <p:spPr>
          <a:xfrm>
            <a:off x="385300" y="918750"/>
            <a:ext cx="41406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38" name="Google Shape;3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40" name="Google Shape;40;p5"/>
          <p:cNvSpPr/>
          <p:nvPr>
            <p:ph idx="2" type="pic"/>
          </p:nvPr>
        </p:nvSpPr>
        <p:spPr>
          <a:xfrm>
            <a:off x="5204775" y="1074000"/>
            <a:ext cx="3282000" cy="2995500"/>
          </a:xfrm>
          <a:prstGeom prst="roundRect">
            <a:avLst>
              <a:gd fmla="val 2157" name="adj"/>
            </a:avLst>
          </a:prstGeom>
          <a:noFill/>
          <a:ln cap="flat" cmpd="sng" w="9525">
            <a:solidFill>
              <a:srgbClr val="01ECB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60000" dist="142875">
              <a:srgbClr val="01ECB4"/>
            </a:outerShdw>
          </a:effectLst>
        </p:spPr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2" showMasterSp="0">
  <p:cSld name="Master Diagram (Bright)_2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ctrTitle"/>
          </p:nvPr>
        </p:nvSpPr>
        <p:spPr>
          <a:xfrm>
            <a:off x="385300" y="918750"/>
            <a:ext cx="40881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46" name="Google Shape;4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5071880" y="994515"/>
            <a:ext cx="3516535" cy="2911679"/>
          </a:xfrm>
          <a:prstGeom prst="roundRect">
            <a:avLst>
              <a:gd fmla="val 2170" name="adj"/>
            </a:avLst>
          </a:prstGeom>
          <a:solidFill>
            <a:srgbClr val="01ECB4"/>
          </a:solidFill>
          <a:ln>
            <a:noFill/>
          </a:ln>
          <a:effectLst>
            <a:outerShdw rotWithShape="0" algn="bl" dir="276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2 2" showMasterSp="0">
  <p:cSld name="Master Diagram (Bright)_2_2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 txBox="1"/>
          <p:nvPr>
            <p:ph type="ctrTitle"/>
          </p:nvPr>
        </p:nvSpPr>
        <p:spPr>
          <a:xfrm>
            <a:off x="385300" y="918750"/>
            <a:ext cx="38319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54" name="Google Shape;5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4756175" y="1008600"/>
            <a:ext cx="3831900" cy="3126300"/>
          </a:xfrm>
          <a:prstGeom prst="roundRect">
            <a:avLst>
              <a:gd fmla="val 2170" name="adj"/>
            </a:avLst>
          </a:prstGeom>
          <a:solidFill>
            <a:srgbClr val="FFFFFF"/>
          </a:solidFill>
          <a:ln>
            <a:noFill/>
          </a:ln>
          <a:effectLst>
            <a:outerShdw rotWithShape="0" algn="bl" dir="2760000" dist="142875">
              <a:srgbClr val="01ECB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2 1" showMasterSp="0">
  <p:cSld name="Master Diagram (Bright)_2_2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 txBox="1"/>
          <p:nvPr>
            <p:ph type="ctrTitle"/>
          </p:nvPr>
        </p:nvSpPr>
        <p:spPr>
          <a:xfrm>
            <a:off x="385300" y="918750"/>
            <a:ext cx="38352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grpSp>
        <p:nvGrpSpPr>
          <p:cNvPr id="64" name="Google Shape;64;p8"/>
          <p:cNvGrpSpPr/>
          <p:nvPr/>
        </p:nvGrpSpPr>
        <p:grpSpPr>
          <a:xfrm>
            <a:off x="4772750" y="1494755"/>
            <a:ext cx="3930476" cy="2153983"/>
            <a:chOff x="4756325" y="2198405"/>
            <a:chExt cx="3930476" cy="2153983"/>
          </a:xfrm>
        </p:grpSpPr>
        <p:pic>
          <p:nvPicPr>
            <p:cNvPr id="65" name="Google Shape;6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56325" y="2198405"/>
              <a:ext cx="672658" cy="169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6375" y="2275613"/>
              <a:ext cx="652139" cy="60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75908" y="2213838"/>
              <a:ext cx="745010" cy="1503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18309" y="2223168"/>
              <a:ext cx="835035" cy="172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50729" y="2223175"/>
              <a:ext cx="636072" cy="146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56325" y="2491564"/>
              <a:ext cx="702400" cy="18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52175" y="2509614"/>
              <a:ext cx="520079" cy="13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165697" y="2547927"/>
              <a:ext cx="276654" cy="9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535800" y="2502026"/>
              <a:ext cx="402720" cy="18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031975" y="2568889"/>
              <a:ext cx="627156" cy="5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752575" y="2470164"/>
              <a:ext cx="316242" cy="16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162275" y="2553652"/>
              <a:ext cx="517949" cy="7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56327" y="2843675"/>
              <a:ext cx="469103" cy="6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322475" y="2731423"/>
              <a:ext cx="712825" cy="2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132352" y="2824937"/>
              <a:ext cx="354973" cy="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584379" y="2822363"/>
              <a:ext cx="571871" cy="10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7253300" y="2779500"/>
              <a:ext cx="934325" cy="20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594275" y="3118215"/>
              <a:ext cx="672649" cy="159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756325" y="3099275"/>
              <a:ext cx="604050" cy="20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5458722" y="3126913"/>
              <a:ext cx="478103" cy="14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8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6035186" y="3089875"/>
              <a:ext cx="325839" cy="16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6459375" y="3114777"/>
              <a:ext cx="469100" cy="147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026825" y="3155555"/>
              <a:ext cx="469100" cy="89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4756325" y="3471450"/>
              <a:ext cx="792175" cy="22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8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674725" y="3485300"/>
              <a:ext cx="835049" cy="219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8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6636004" y="3530950"/>
              <a:ext cx="874047" cy="15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8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4756325" y="3914224"/>
              <a:ext cx="279796" cy="7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8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5127139" y="3820462"/>
              <a:ext cx="1103491" cy="21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8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353134" y="3835950"/>
              <a:ext cx="1243141" cy="21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8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7718775" y="3797650"/>
              <a:ext cx="443500" cy="309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8"/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4756325" y="4186075"/>
              <a:ext cx="652151" cy="131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8"/>
            <p:cNvPicPr preferRelativeResize="0"/>
            <p:nvPr/>
          </p:nvPicPr>
          <p:blipFill rotWithShape="1">
            <a:blip r:embed="rId34">
              <a:alphaModFix/>
            </a:blip>
            <a:srcRect b="0" l="0" r="10" t="0"/>
            <a:stretch/>
          </p:blipFill>
          <p:spPr>
            <a:xfrm>
              <a:off x="5537575" y="4164688"/>
              <a:ext cx="1744102" cy="18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2 1 1" showMasterSp="0">
  <p:cSld name="Master Diagram (Bright)_2_2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 txBox="1"/>
          <p:nvPr>
            <p:ph type="ctrTitle"/>
          </p:nvPr>
        </p:nvSpPr>
        <p:spPr>
          <a:xfrm>
            <a:off x="385300" y="918750"/>
            <a:ext cx="38352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02" name="Google Shape;10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16275"/>
            <a:ext cx="702400" cy="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/>
          <p:nvPr/>
        </p:nvSpPr>
        <p:spPr>
          <a:xfrm>
            <a:off x="5860875" y="4772675"/>
            <a:ext cx="196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FFFFFF"/>
                </a:solidFill>
              </a:rPr>
              <a:t>@2024 IriusRisk. All Rights Reserved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772" y="1468675"/>
            <a:ext cx="3930600" cy="2206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 2 1" showMasterSp="0">
  <p:cSld name="Master Diagram (Bright)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5666" y="1121715"/>
            <a:ext cx="82878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3" y="-1024600"/>
            <a:ext cx="12654650" cy="79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984" y="728950"/>
            <a:ext cx="3109893" cy="33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/>
          <p:nvPr>
            <p:ph type="ctrTitle"/>
          </p:nvPr>
        </p:nvSpPr>
        <p:spPr>
          <a:xfrm>
            <a:off x="385300" y="918750"/>
            <a:ext cx="41277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ECB4"/>
              </a:buClr>
              <a:buSzPts val="3600"/>
              <a:buNone/>
              <a:defRPr b="1" sz="3600">
                <a:solidFill>
                  <a:srgbClr val="01ECB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buNone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buNone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buNone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buNone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buNone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buNone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buNone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buNone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49">
          <p15:clr>
            <a:srgbClr val="E46962"/>
          </p15:clr>
        </p15:guide>
        <p15:guide id="2" pos="288">
          <p15:clr>
            <a:srgbClr val="E46962"/>
          </p15:clr>
        </p15:guide>
        <p15:guide id="3" pos="2088">
          <p15:clr>
            <a:srgbClr val="E46962"/>
          </p15:clr>
        </p15:guide>
        <p15:guide id="4" pos="3168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orient="horz" pos="50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3" Type="http://schemas.openxmlformats.org/officeDocument/2006/relationships/theme" Target="../theme/theme2.xml"/><Relationship Id="rId1" Type="http://schemas.openxmlformats.org/officeDocument/2006/relationships/image" Target="../media/image1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81226" y="-799267"/>
            <a:ext cx="11705523" cy="73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4225" y="615000"/>
            <a:ext cx="4442901" cy="32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</a:defRPr>
            </a:lvl1pPr>
            <a:lvl2pPr lvl="1" algn="r">
              <a:buNone/>
              <a:defRPr sz="1300">
                <a:solidFill>
                  <a:srgbClr val="FFFFFF"/>
                </a:solidFill>
              </a:defRPr>
            </a:lvl2pPr>
            <a:lvl3pPr lvl="2" algn="r">
              <a:buNone/>
              <a:defRPr sz="1300">
                <a:solidFill>
                  <a:srgbClr val="FFFFFF"/>
                </a:solidFill>
              </a:defRPr>
            </a:lvl3pPr>
            <a:lvl4pPr lvl="3" algn="r">
              <a:buNone/>
              <a:defRPr sz="1300">
                <a:solidFill>
                  <a:srgbClr val="FFFFFF"/>
                </a:solidFill>
              </a:defRPr>
            </a:lvl4pPr>
            <a:lvl5pPr lvl="4" algn="r">
              <a:buNone/>
              <a:defRPr sz="1300">
                <a:solidFill>
                  <a:srgbClr val="FFFFFF"/>
                </a:solidFill>
              </a:defRPr>
            </a:lvl5pPr>
            <a:lvl6pPr lvl="5" algn="r">
              <a:buNone/>
              <a:defRPr sz="1300">
                <a:solidFill>
                  <a:srgbClr val="FFFFFF"/>
                </a:solidFill>
              </a:defRPr>
            </a:lvl6pPr>
            <a:lvl7pPr lvl="6" algn="r">
              <a:buNone/>
              <a:defRPr sz="1300">
                <a:solidFill>
                  <a:srgbClr val="FFFFFF"/>
                </a:solidFill>
              </a:defRPr>
            </a:lvl7pPr>
            <a:lvl8pPr lvl="7" algn="r">
              <a:buNone/>
              <a:defRPr sz="1300">
                <a:solidFill>
                  <a:srgbClr val="FFFFFF"/>
                </a:solidFill>
              </a:defRPr>
            </a:lvl8pPr>
            <a:lvl9pPr lvl="8" algn="r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ctrTitle"/>
          </p:nvPr>
        </p:nvSpPr>
        <p:spPr>
          <a:xfrm>
            <a:off x="385300" y="1212150"/>
            <a:ext cx="41277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-US"/>
              <a:t>OKRs Unleashed: Supercharging Threat Modeling Effectiveness</a:t>
            </a:r>
            <a:endParaRPr/>
          </a:p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925" y="1820563"/>
            <a:ext cx="1284100" cy="15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ctrTitle"/>
          </p:nvPr>
        </p:nvSpPr>
        <p:spPr>
          <a:xfrm>
            <a:off x="689750" y="457225"/>
            <a:ext cx="7832700" cy="58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Threat Modeling Program Maturity</a:t>
            </a:r>
            <a:endParaRPr sz="3200"/>
          </a:p>
        </p:txBody>
      </p:sp>
      <p:sp>
        <p:nvSpPr>
          <p:cNvPr id="282" name="Google Shape;282;p31"/>
          <p:cNvSpPr txBox="1"/>
          <p:nvPr>
            <p:ph idx="1" type="body"/>
          </p:nvPr>
        </p:nvSpPr>
        <p:spPr>
          <a:xfrm>
            <a:off x="689750" y="1237350"/>
            <a:ext cx="7533000" cy="13344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E23123"/>
                </a:solidFill>
              </a:rPr>
              <a:t>Level 2</a:t>
            </a:r>
            <a:endParaRPr i="1" sz="2300">
              <a:solidFill>
                <a:srgbClr val="E2312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Adhoc Threat Modeling &gt;&gt;&gt; Defined Threat Modeling Process</a:t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689750" y="2886150"/>
            <a:ext cx="3101100" cy="16422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ECB4"/>
                </a:solidFill>
              </a:rPr>
              <a:t>Objective</a:t>
            </a:r>
            <a:endParaRPr b="1" sz="1300">
              <a:solidFill>
                <a:srgbClr val="01ECB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Create a systematic process that produces a </a:t>
            </a:r>
            <a:r>
              <a:rPr lang="en-US" sz="1300"/>
              <a:t>consistently acceptable threat model. </a:t>
            </a:r>
            <a:endParaRPr b="1" sz="1300"/>
          </a:p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3994925" y="2886150"/>
            <a:ext cx="4227900" cy="16422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ECB4"/>
                </a:solidFill>
              </a:rPr>
              <a:t>Key Results</a:t>
            </a:r>
            <a:endParaRPr b="1" sz="1300">
              <a:solidFill>
                <a:srgbClr val="01ECB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Threat Modeling process is defined, documented, and taught to relevant stakeholders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All v1 threat models are completed in 8 hours or less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KPIs - Avg Threat Model Time (in stages), Threat Model Qty, Threat models per SDLC stage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ROI Process</a:t>
            </a:r>
            <a:endParaRPr/>
          </a:p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Shift Left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Secure by Default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Net Security Change vs perfect representation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</p:txBody>
      </p:sp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0" l="15762" r="15762" t="0"/>
          <a:stretch/>
        </p:blipFill>
        <p:spPr>
          <a:xfrm>
            <a:off x="4415975" y="918750"/>
            <a:ext cx="4234401" cy="315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Diminished Marginal Returns</a:t>
            </a:r>
            <a:endParaRPr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As the effort to create value (net return) increases the net value of the return is diminished over time. </a:t>
            </a:r>
            <a:endParaRPr i="1" sz="1300"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975" y="918750"/>
            <a:ext cx="4234400" cy="315722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4415925" y="4125100"/>
            <a:ext cx="4234500" cy="11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500"/>
              <a:t>Don’t read the fine print - Image liberated from https://uxmag.com/articles/law-of-diminishing-returns-design-and-decision-making </a:t>
            </a:r>
            <a:endParaRPr i="1" sz="500"/>
          </a:p>
        </p:txBody>
      </p:sp>
      <p:sp>
        <p:nvSpPr>
          <p:cNvPr id="302" name="Google Shape;30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Diminished Marginal Returns</a:t>
            </a:r>
            <a:endParaRPr/>
          </a:p>
        </p:txBody>
      </p:sp>
      <p:sp>
        <p:nvSpPr>
          <p:cNvPr id="308" name="Google Shape;308;p34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As the effort to create value (net return) increases the net value of the return is diminished over time. </a:t>
            </a:r>
            <a:endParaRPr i="1" sz="1300"/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975" y="918750"/>
            <a:ext cx="4234400" cy="315722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4415925" y="4125100"/>
            <a:ext cx="4234500" cy="11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500"/>
              <a:t>Don’t read the fine print - Image liberated from https://uxmag.com/articles/law-of-diminishing-returns-design-and-decision-making </a:t>
            </a:r>
            <a:endParaRPr i="1" sz="500"/>
          </a:p>
        </p:txBody>
      </p:sp>
      <p:sp>
        <p:nvSpPr>
          <p:cNvPr id="311" name="Google Shape;311;p34"/>
          <p:cNvSpPr/>
          <p:nvPr/>
        </p:nvSpPr>
        <p:spPr>
          <a:xfrm>
            <a:off x="6042825" y="3009400"/>
            <a:ext cx="1685100" cy="24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verpass"/>
                <a:ea typeface="Overpass"/>
                <a:cs typeface="Overpass"/>
                <a:sym typeface="Overpass"/>
              </a:rPr>
              <a:t>Net Security Change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4581250" y="1619750"/>
            <a:ext cx="20445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verpass"/>
                <a:ea typeface="Overpass"/>
                <a:cs typeface="Overpass"/>
                <a:sym typeface="Overpass"/>
              </a:rPr>
              <a:t>Full System Representation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6785575" y="1448025"/>
            <a:ext cx="13458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Overpass"/>
                <a:ea typeface="Overpass"/>
                <a:cs typeface="Overpass"/>
                <a:sym typeface="Overpass"/>
              </a:rPr>
              <a:t>Way too accurate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4" name="Google Shape;314;p34"/>
          <p:cNvSpPr/>
          <p:nvPr/>
        </p:nvSpPr>
        <p:spPr>
          <a:xfrm rot="1822639">
            <a:off x="6514183" y="2007624"/>
            <a:ext cx="562991" cy="1215405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231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ctrTitle"/>
          </p:nvPr>
        </p:nvSpPr>
        <p:spPr>
          <a:xfrm>
            <a:off x="689750" y="457225"/>
            <a:ext cx="7832700" cy="58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Threat Modeling Program Maturity</a:t>
            </a:r>
            <a:endParaRPr sz="3200"/>
          </a:p>
        </p:txBody>
      </p:sp>
      <p:sp>
        <p:nvSpPr>
          <p:cNvPr id="321" name="Google Shape;321;p35"/>
          <p:cNvSpPr txBox="1"/>
          <p:nvPr>
            <p:ph idx="1" type="body"/>
          </p:nvPr>
        </p:nvSpPr>
        <p:spPr>
          <a:xfrm>
            <a:off x="689750" y="1237350"/>
            <a:ext cx="7533000" cy="13344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E23123"/>
                </a:solidFill>
              </a:rPr>
              <a:t>Level 3</a:t>
            </a:r>
            <a:endParaRPr i="1" sz="2300">
              <a:solidFill>
                <a:srgbClr val="E2312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Defined Threat Modeling Process &gt;&gt;&gt; Integrated Threat Modeling Process</a:t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2" name="Google Shape;32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689750" y="2886150"/>
            <a:ext cx="3101100" cy="16422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ECB4"/>
                </a:solidFill>
              </a:rPr>
              <a:t>Objective</a:t>
            </a:r>
            <a:endParaRPr b="1" sz="1300">
              <a:solidFill>
                <a:srgbClr val="01ECB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Defined process is integrated across the organization </a:t>
            </a:r>
            <a:endParaRPr b="1" sz="1300"/>
          </a:p>
        </p:txBody>
      </p:sp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3994925" y="2886150"/>
            <a:ext cx="4227900" cy="16422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ECB4"/>
                </a:solidFill>
              </a:rPr>
              <a:t>Key Results</a:t>
            </a:r>
            <a:endParaRPr b="1" sz="1300">
              <a:solidFill>
                <a:srgbClr val="01ECB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Integration points are documented and prioritized by end of Q1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Change management plan is documented and disseminated to all stakeholders by end of Q2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KPIs - Security Champions, Improvement Plan Existence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ROI Integrations</a:t>
            </a:r>
            <a:endParaRPr/>
          </a:p>
        </p:txBody>
      </p:sp>
      <p:sp>
        <p:nvSpPr>
          <p:cNvPr id="330" name="Google Shape;330;p36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Governance Risk Management &amp; Compliance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Architectural Review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15762" r="15762" t="0"/>
          <a:stretch/>
        </p:blipFill>
        <p:spPr>
          <a:xfrm>
            <a:off x="4415975" y="918750"/>
            <a:ext cx="4234401" cy="315722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ctrTitle"/>
          </p:nvPr>
        </p:nvSpPr>
        <p:spPr>
          <a:xfrm>
            <a:off x="689750" y="457225"/>
            <a:ext cx="7832700" cy="58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Threat Modeling Program Maturity</a:t>
            </a:r>
            <a:endParaRPr sz="3200"/>
          </a:p>
        </p:txBody>
      </p:sp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689750" y="1237350"/>
            <a:ext cx="7533000" cy="13344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E23123"/>
                </a:solidFill>
              </a:rPr>
              <a:t>Level 4</a:t>
            </a:r>
            <a:endParaRPr i="1" sz="2300">
              <a:solidFill>
                <a:srgbClr val="E2312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Integrated Threat Modeling Process &gt;&gt;&gt; Automated Threat Modeling Process</a:t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39" name="Google Shape;33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689750" y="2886150"/>
            <a:ext cx="3101100" cy="16422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ECB4"/>
                </a:solidFill>
              </a:rPr>
              <a:t>Objective</a:t>
            </a:r>
            <a:endParaRPr b="1" sz="1300">
              <a:solidFill>
                <a:srgbClr val="01ECB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Business integrated process is sustained and scaled through automation</a:t>
            </a:r>
            <a:endParaRPr b="1" sz="1300"/>
          </a:p>
        </p:txBody>
      </p:sp>
      <p:sp>
        <p:nvSpPr>
          <p:cNvPr id="341" name="Google Shape;341;p37"/>
          <p:cNvSpPr txBox="1"/>
          <p:nvPr>
            <p:ph idx="1" type="body"/>
          </p:nvPr>
        </p:nvSpPr>
        <p:spPr>
          <a:xfrm>
            <a:off x="3994925" y="2886150"/>
            <a:ext cx="4227900" cy="16422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ECB4"/>
                </a:solidFill>
              </a:rPr>
              <a:t>Key Results</a:t>
            </a:r>
            <a:endParaRPr b="1" sz="1300">
              <a:solidFill>
                <a:srgbClr val="01ECB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All net IaC changes are analyzed and threat modeled by end of Q3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Manual translation of information has been reduced by 50% by end of Q3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KPIs - Automated Threat Models, Issues created by automation, dashboards vs manual reporting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ROI Automation</a:t>
            </a:r>
            <a:endParaRPr/>
          </a:p>
        </p:txBody>
      </p:sp>
      <p:sp>
        <p:nvSpPr>
          <p:cNvPr id="347" name="Google Shape;347;p38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Issue Tracker Integration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Standardized Threats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Automated Actioning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Template driven threat models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0" l="15762" r="15762" t="0"/>
          <a:stretch/>
        </p:blipFill>
        <p:spPr>
          <a:xfrm>
            <a:off x="4415975" y="918750"/>
            <a:ext cx="4234401" cy="315722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Scenario</a:t>
            </a:r>
            <a:endParaRPr sz="4700"/>
          </a:p>
        </p:txBody>
      </p:sp>
      <p:sp>
        <p:nvSpPr>
          <p:cNvPr id="355" name="Google Shape;355;p39"/>
          <p:cNvSpPr txBox="1"/>
          <p:nvPr>
            <p:ph idx="1" type="body"/>
          </p:nvPr>
        </p:nvSpPr>
        <p:spPr>
          <a:xfrm>
            <a:off x="385300" y="2583000"/>
            <a:ext cx="37479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Organization needs to improve the overall efficiency and effectiveness of its threat modeling program.   </a:t>
            </a:r>
            <a:endParaRPr sz="1800"/>
          </a:p>
        </p:txBody>
      </p:sp>
      <p:sp>
        <p:nvSpPr>
          <p:cNvPr id="356" name="Google Shape;35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idx="4294967295" type="ctrTitle"/>
          </p:nvPr>
        </p:nvSpPr>
        <p:spPr>
          <a:xfrm>
            <a:off x="794450" y="399720"/>
            <a:ext cx="6423600" cy="67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700"/>
              <a:t>Sample OKR</a:t>
            </a:r>
            <a:endParaRPr sz="4700"/>
          </a:p>
        </p:txBody>
      </p:sp>
      <p:sp>
        <p:nvSpPr>
          <p:cNvPr id="362" name="Google Shape;362;p40"/>
          <p:cNvSpPr txBox="1"/>
          <p:nvPr>
            <p:ph idx="1" type="body"/>
          </p:nvPr>
        </p:nvSpPr>
        <p:spPr>
          <a:xfrm>
            <a:off x="869425" y="1072875"/>
            <a:ext cx="6766200" cy="3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Objective -</a:t>
            </a:r>
            <a:r>
              <a:rPr lang="en-US" sz="1500">
                <a:solidFill>
                  <a:srgbClr val="01ECB4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Grow threat modeling value per threat model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1 -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Achieve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4 hour threat model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across all v1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 projects by implementing time blocking processes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Q2</a:t>
            </a:r>
            <a:endParaRPr sz="1500">
              <a:solidFill>
                <a:srgbClr val="EC013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2 -</a:t>
            </a:r>
            <a:r>
              <a:rPr lang="en-US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All v2 projects are completed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within an additional</a:t>
            </a:r>
            <a:r>
              <a:rPr lang="en-US" sz="1500">
                <a:solidFill>
                  <a:srgbClr val="EC0139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2 hours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Q3</a:t>
            </a:r>
            <a:endParaRPr sz="1500">
              <a:solidFill>
                <a:srgbClr val="EC013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63" name="Google Shape;36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1E2B2E"/>
              </a:gs>
              <a:gs pos="100000">
                <a:srgbClr val="1F433F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 txBox="1"/>
          <p:nvPr>
            <p:ph type="ctrTitle"/>
          </p:nvPr>
        </p:nvSpPr>
        <p:spPr>
          <a:xfrm>
            <a:off x="226400" y="673922"/>
            <a:ext cx="4265400" cy="144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01ECB4"/>
                </a:solidFill>
                <a:latin typeface="Overpass"/>
                <a:ea typeface="Overpass"/>
                <a:cs typeface="Overpass"/>
                <a:sym typeface="Overpass"/>
              </a:rPr>
              <a:t>Agenda</a:t>
            </a:r>
            <a:endParaRPr sz="4700">
              <a:solidFill>
                <a:srgbClr val="01ECB4"/>
              </a:solidFill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4652725" y="837550"/>
            <a:ext cx="36129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01</a:t>
            </a:r>
            <a:r>
              <a:rPr lang="en-US"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 –  </a:t>
            </a:r>
            <a:r>
              <a:rPr lang="en-US"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Introducing OKRs</a:t>
            </a:r>
            <a:endParaRPr sz="1300">
              <a:solidFill>
                <a:srgbClr val="01ECB4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8310575" y="843850"/>
            <a:ext cx="4779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03</a:t>
            </a:r>
            <a:endParaRPr sz="1300">
              <a:solidFill>
                <a:srgbClr val="FFFFFF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4756325" y="1044175"/>
            <a:ext cx="3930600" cy="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4656625" y="1148100"/>
            <a:ext cx="37617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02</a:t>
            </a:r>
            <a:r>
              <a:rPr lang="en-US"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 – Threat Modeling Maturity Model</a:t>
            </a:r>
            <a:endParaRPr sz="1300">
              <a:solidFill>
                <a:srgbClr val="01ECB4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4760213" y="1354727"/>
            <a:ext cx="3930600" cy="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8352145" y="1146346"/>
            <a:ext cx="4779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06</a:t>
            </a:r>
            <a:endParaRPr sz="1300">
              <a:solidFill>
                <a:srgbClr val="FFFFFF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grpSp>
        <p:nvGrpSpPr>
          <p:cNvPr id="211" name="Google Shape;211;p23"/>
          <p:cNvGrpSpPr/>
          <p:nvPr/>
        </p:nvGrpSpPr>
        <p:grpSpPr>
          <a:xfrm>
            <a:off x="4657603" y="1452525"/>
            <a:ext cx="4130872" cy="216539"/>
            <a:chOff x="4657603" y="3807367"/>
            <a:chExt cx="4130872" cy="216539"/>
          </a:xfrm>
        </p:grpSpPr>
        <p:sp>
          <p:nvSpPr>
            <p:cNvPr id="212" name="Google Shape;212;p23"/>
            <p:cNvSpPr txBox="1"/>
            <p:nvPr/>
          </p:nvSpPr>
          <p:spPr>
            <a:xfrm>
              <a:off x="4657603" y="3807367"/>
              <a:ext cx="37557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03</a:t>
              </a:r>
              <a:r>
                <a:rPr lang="en-US" sz="1300">
                  <a:solidFill>
                    <a:srgbClr val="01ECB4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 – OKRs where you are</a:t>
              </a:r>
              <a:endParaRPr sz="1300">
                <a:solidFill>
                  <a:srgbClr val="01ECB4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4761188" y="4014006"/>
              <a:ext cx="3930600" cy="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 txBox="1"/>
            <p:nvPr/>
          </p:nvSpPr>
          <p:spPr>
            <a:xfrm>
              <a:off x="8310575" y="3807375"/>
              <a:ext cx="4779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07</a:t>
              </a:r>
              <a:endParaRPr sz="1300">
                <a:solidFill>
                  <a:srgbClr val="FFFFFF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sp>
        <p:nvSpPr>
          <p:cNvPr id="215" name="Google Shape;215;p23"/>
          <p:cNvSpPr txBox="1"/>
          <p:nvPr>
            <p:ph idx="12" type="sldNum"/>
          </p:nvPr>
        </p:nvSpPr>
        <p:spPr>
          <a:xfrm>
            <a:off x="8528975" y="4772676"/>
            <a:ext cx="5487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Scenario</a:t>
            </a:r>
            <a:endParaRPr sz="4700"/>
          </a:p>
        </p:txBody>
      </p:sp>
      <p:sp>
        <p:nvSpPr>
          <p:cNvPr id="369" name="Google Shape;369;p41"/>
          <p:cNvSpPr txBox="1"/>
          <p:nvPr>
            <p:ph idx="1" type="body"/>
          </p:nvPr>
        </p:nvSpPr>
        <p:spPr>
          <a:xfrm>
            <a:off x="385300" y="2583000"/>
            <a:ext cx="37158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Organization has a diverse group of threat modeling practitioners operating </a:t>
            </a:r>
            <a:r>
              <a:rPr lang="en-US" sz="1800"/>
              <a:t>independently</a:t>
            </a:r>
            <a:r>
              <a:rPr lang="en-US" sz="1800"/>
              <a:t> with wide variances in process, tooling, and outputs.  </a:t>
            </a:r>
            <a:endParaRPr sz="1800"/>
          </a:p>
        </p:txBody>
      </p:sp>
      <p:sp>
        <p:nvSpPr>
          <p:cNvPr id="370" name="Google Shape;37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idx="1" type="body"/>
          </p:nvPr>
        </p:nvSpPr>
        <p:spPr>
          <a:xfrm>
            <a:off x="869425" y="1072875"/>
            <a:ext cx="6766200" cy="3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Objective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Enhance Threat Modeling Process Efficiency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1 -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Achieve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30% reduction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 the time required for threat modeling activities across all projects by implementing standardized automation tools and processes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Q2</a:t>
            </a:r>
            <a:endParaRPr sz="1500">
              <a:solidFill>
                <a:srgbClr val="EC013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2 -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Increase the number of threat models complete</a:t>
            </a:r>
            <a:r>
              <a:rPr lang="en-US" sz="15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per quarter by 20%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through streamlined workflows and automation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3 -</a:t>
            </a:r>
            <a:r>
              <a:rPr lang="en-US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Conduct a training program for development and security teams,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resulting in a 50% training completion</a:t>
            </a:r>
            <a:r>
              <a:rPr lang="en-US" sz="1500">
                <a:solidFill>
                  <a:srgbClr val="FFFFFF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 threat modeling best practices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year</a:t>
            </a:r>
            <a:endParaRPr sz="1500">
              <a:solidFill>
                <a:srgbClr val="EC013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6" name="Google Shape;376;p42"/>
          <p:cNvSpPr txBox="1"/>
          <p:nvPr>
            <p:ph idx="4294967295" type="ctrTitle"/>
          </p:nvPr>
        </p:nvSpPr>
        <p:spPr>
          <a:xfrm>
            <a:off x="794450" y="399720"/>
            <a:ext cx="6423600" cy="67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700"/>
              <a:t>Sample OKR</a:t>
            </a:r>
            <a:endParaRPr sz="4700"/>
          </a:p>
        </p:txBody>
      </p:sp>
      <p:sp>
        <p:nvSpPr>
          <p:cNvPr id="377" name="Google Shape;3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Scenario</a:t>
            </a:r>
            <a:endParaRPr sz="4700"/>
          </a:p>
        </p:txBody>
      </p:sp>
      <p:sp>
        <p:nvSpPr>
          <p:cNvPr id="383" name="Google Shape;383;p43"/>
          <p:cNvSpPr txBox="1"/>
          <p:nvPr>
            <p:ph idx="1" type="body"/>
          </p:nvPr>
        </p:nvSpPr>
        <p:spPr>
          <a:xfrm>
            <a:off x="385300" y="2583000"/>
            <a:ext cx="37239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Organization has a MATURE and business INTEGRATED threat modeling process that is further sustained by a threat modeling product. </a:t>
            </a:r>
            <a:endParaRPr sz="1800"/>
          </a:p>
        </p:txBody>
      </p:sp>
      <p:sp>
        <p:nvSpPr>
          <p:cNvPr id="384" name="Google Shape;38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>
            <p:ph idx="1" type="body"/>
          </p:nvPr>
        </p:nvSpPr>
        <p:spPr>
          <a:xfrm>
            <a:off x="869425" y="1072875"/>
            <a:ext cx="6766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Objective -</a:t>
            </a:r>
            <a:r>
              <a:rPr lang="en-US" sz="1500"/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Strengthen Collaboration between Development and Security Teams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1 -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Facilitate cross-functional workshops between development and security teams, resulting in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40% increase</a:t>
            </a:r>
            <a:r>
              <a:rPr lang="en-US" sz="1500"/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 collaborative threat modeling sessions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by end of May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2 -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Implement a feedback mechanism to address identified threats, aiming for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50% reduction</a:t>
            </a:r>
            <a:r>
              <a:rPr lang="en-US" sz="1500"/>
              <a:t> </a:t>
            </a:r>
            <a:r>
              <a:rPr lang="en-US" sz="1500">
                <a:solidFill>
                  <a:schemeClr val="accent1"/>
                </a:solidFill>
              </a:rPr>
              <a:t>i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n the time taken to remediate critical issues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by end of year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3 -</a:t>
            </a: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Establish a regular communication channel between security and development teams, leading to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30% improvement</a:t>
            </a:r>
            <a:r>
              <a:rPr lang="en-US" sz="1500"/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in information sharing related to emerging threats and vulnerabilities.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90" name="Google Shape;390;p44"/>
          <p:cNvSpPr txBox="1"/>
          <p:nvPr>
            <p:ph idx="4294967295" type="ctrTitle"/>
          </p:nvPr>
        </p:nvSpPr>
        <p:spPr>
          <a:xfrm>
            <a:off x="794450" y="399720"/>
            <a:ext cx="6423600" cy="67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700"/>
              <a:t>Sample OKR</a:t>
            </a:r>
            <a:endParaRPr sz="4700"/>
          </a:p>
        </p:txBody>
      </p:sp>
      <p:sp>
        <p:nvSpPr>
          <p:cNvPr id="391" name="Google Shape;39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ctrTitle"/>
          </p:nvPr>
        </p:nvSpPr>
        <p:spPr>
          <a:xfrm>
            <a:off x="385300" y="918750"/>
            <a:ext cx="40224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Scenario</a:t>
            </a:r>
            <a:endParaRPr sz="4700"/>
          </a:p>
        </p:txBody>
      </p:sp>
      <p:sp>
        <p:nvSpPr>
          <p:cNvPr id="397" name="Google Shape;397;p45"/>
          <p:cNvSpPr txBox="1"/>
          <p:nvPr>
            <p:ph idx="1" type="body"/>
          </p:nvPr>
        </p:nvSpPr>
        <p:spPr>
          <a:xfrm>
            <a:off x="385300" y="2583000"/>
            <a:ext cx="44517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900"/>
              <a:t>Organization is NEW to FORMAL threat modeling and does not have a well defined process.  </a:t>
            </a:r>
            <a:endParaRPr sz="1900"/>
          </a:p>
        </p:txBody>
      </p:sp>
      <p:sp>
        <p:nvSpPr>
          <p:cNvPr id="398" name="Google Shape;39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idx="1" type="body"/>
          </p:nvPr>
        </p:nvSpPr>
        <p:spPr>
          <a:xfrm>
            <a:off x="869425" y="1072875"/>
            <a:ext cx="6766200" cy="3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Objective -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Standardize Threat Modeling Practices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1 -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Establish a standardized threat modeling framework and documentation for all development teams, resulting in a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95% adherence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to best practices.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2 -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Conduct regular reviews to ensure consistency in threat modeling outputs, with a goal of reducing variations</a:t>
            </a:r>
            <a:r>
              <a:rPr lang="en-US" sz="15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by 80%</a:t>
            </a:r>
            <a:r>
              <a:rPr lang="en-US" sz="1500">
                <a:solidFill>
                  <a:srgbClr val="FFFFFF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across different projects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ECB4"/>
                </a:solidFill>
                <a:latin typeface="Overpass ExtraBold"/>
                <a:ea typeface="Overpass ExtraBold"/>
                <a:cs typeface="Overpass ExtraBold"/>
                <a:sym typeface="Overpass ExtraBold"/>
              </a:rPr>
              <a:t>Key Result 3 -</a:t>
            </a:r>
            <a:r>
              <a:rPr lang="en-US" sz="15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Develop and implement a metrics dashboard by </a:t>
            </a:r>
            <a:r>
              <a:rPr lang="en-US" sz="1500">
                <a:solidFill>
                  <a:srgbClr val="EC0139"/>
                </a:solidFill>
                <a:latin typeface="Overpass"/>
                <a:ea typeface="Overpass"/>
                <a:cs typeface="Overpass"/>
                <a:sym typeface="Overpass"/>
              </a:rPr>
              <a:t>end of month</a:t>
            </a:r>
            <a:r>
              <a:rPr lang="en-US" sz="15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 to track and report on threat modeling progress, ensuring visibility and accountability at all levels.</a:t>
            </a:r>
            <a:endParaRPr sz="1500"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4" name="Google Shape;404;p46"/>
          <p:cNvSpPr txBox="1"/>
          <p:nvPr>
            <p:ph idx="4294967295" type="ctrTitle"/>
          </p:nvPr>
        </p:nvSpPr>
        <p:spPr>
          <a:xfrm>
            <a:off x="794450" y="399720"/>
            <a:ext cx="6423600" cy="67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700"/>
              <a:t>Sample OKR</a:t>
            </a:r>
            <a:endParaRPr sz="4700"/>
          </a:p>
        </p:txBody>
      </p:sp>
      <p:sp>
        <p:nvSpPr>
          <p:cNvPr id="405" name="Google Shape;40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Why KPIs?</a:t>
            </a:r>
            <a:endParaRPr/>
          </a:p>
        </p:txBody>
      </p:sp>
      <p:sp>
        <p:nvSpPr>
          <p:cNvPr id="411" name="Google Shape;411;p47"/>
          <p:cNvSpPr txBox="1"/>
          <p:nvPr>
            <p:ph idx="1" type="body"/>
          </p:nvPr>
        </p:nvSpPr>
        <p:spPr>
          <a:xfrm>
            <a:off x="385300" y="2583000"/>
            <a:ext cx="37158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KPIs provide valuable point in time data into the pending success or failure of a process.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44" l="0" r="0" t="3244"/>
          <a:stretch/>
        </p:blipFill>
        <p:spPr>
          <a:xfrm>
            <a:off x="5111950" y="1343125"/>
            <a:ext cx="3282002" cy="1925701"/>
          </a:xfrm>
          <a:prstGeom prst="rect">
            <a:avLst/>
          </a:prstGeom>
        </p:spPr>
      </p:pic>
      <p:sp>
        <p:nvSpPr>
          <p:cNvPr id="413" name="Google Shape;41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</a:t>
            </a:r>
            <a:r>
              <a:rPr lang="en-US"/>
              <a:t> Process KPIs</a:t>
            </a:r>
            <a:endParaRPr/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385300" y="2583000"/>
            <a:ext cx="3738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Adherence to Standardized Practices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Process incidents (failure indicator)</a:t>
            </a:r>
            <a:endParaRPr sz="11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Percentage of Projects with Integrated Automation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Tickets created by integrations vs manual effort (trending indicators)</a:t>
            </a:r>
            <a:endParaRPr sz="11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Feedback loop effectiveness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New Secure by default standards deployed from Threat Modeling process (success indicator)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/>
              <a:t>Qty of Threats Created manually vs automatically</a:t>
            </a:r>
            <a:endParaRPr sz="1100"/>
          </a:p>
        </p:txBody>
      </p:sp>
      <p:pic>
        <p:nvPicPr>
          <p:cNvPr id="420" name="Google Shape;420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44" l="0" r="0" t="3244"/>
          <a:stretch/>
        </p:blipFill>
        <p:spPr>
          <a:xfrm>
            <a:off x="5111950" y="1343125"/>
            <a:ext cx="3282002" cy="1925701"/>
          </a:xfrm>
          <a:prstGeom prst="rect">
            <a:avLst/>
          </a:prstGeom>
        </p:spPr>
      </p:pic>
      <p:sp>
        <p:nvSpPr>
          <p:cNvPr id="421" name="Google Shape;42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</a:t>
            </a:r>
            <a:r>
              <a:rPr lang="en-US"/>
              <a:t> Financial KPIs</a:t>
            </a:r>
            <a:endParaRPr/>
          </a:p>
        </p:txBody>
      </p:sp>
      <p:sp>
        <p:nvSpPr>
          <p:cNvPr id="427" name="Google Shape;427;p49"/>
          <p:cNvSpPr txBox="1"/>
          <p:nvPr>
            <p:ph idx="1" type="body"/>
          </p:nvPr>
        </p:nvSpPr>
        <p:spPr>
          <a:xfrm>
            <a:off x="385300" y="2583000"/>
            <a:ext cx="37305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Threat Model Review Cycle Time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>
                <a:solidFill>
                  <a:srgbClr val="FFFFFF"/>
                </a:solidFill>
              </a:rPr>
              <a:t>How long does it take to complete a threat model (Time/Required CM) and (Time/Implemented CM)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Number of Threats Discovered Post-Release</a:t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Remediation Time for Critical Threats</a:t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Cost of Security Incidents</a:t>
            </a:r>
            <a:endParaRPr sz="1100">
              <a:solidFill>
                <a:srgbClr val="01ECB4"/>
              </a:solidFill>
            </a:endParaRPr>
          </a:p>
        </p:txBody>
      </p:sp>
      <p:pic>
        <p:nvPicPr>
          <p:cNvPr id="428" name="Google Shape;428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44" l="0" r="0" t="3244"/>
          <a:stretch/>
        </p:blipFill>
        <p:spPr>
          <a:xfrm>
            <a:off x="5111950" y="1343125"/>
            <a:ext cx="3282002" cy="1925701"/>
          </a:xfrm>
          <a:prstGeom prst="rect">
            <a:avLst/>
          </a:prstGeom>
        </p:spPr>
      </p:pic>
      <p:sp>
        <p:nvSpPr>
          <p:cNvPr id="429" name="Google Shape;42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type="ctrTitle"/>
          </p:nvPr>
        </p:nvSpPr>
        <p:spPr>
          <a:xfrm>
            <a:off x="385300" y="918750"/>
            <a:ext cx="40947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</a:t>
            </a:r>
            <a:r>
              <a:rPr lang="en-US"/>
              <a:t> Value KPIs</a:t>
            </a:r>
            <a:endParaRPr/>
          </a:p>
        </p:txBody>
      </p:sp>
      <p:sp>
        <p:nvSpPr>
          <p:cNvPr id="435" name="Google Shape;435;p50"/>
          <p:cNvSpPr txBox="1"/>
          <p:nvPr>
            <p:ph idx="1" type="body"/>
          </p:nvPr>
        </p:nvSpPr>
        <p:spPr>
          <a:xfrm>
            <a:off x="385300" y="2583000"/>
            <a:ext cx="3730500" cy="203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Number of Threat Models Created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Production Threat Models vs Pre-Production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Requires a description of done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Quantity of High Priority Prioritized Actionable Threats</a:t>
            </a:r>
            <a:endParaRPr sz="1100">
              <a:solidFill>
                <a:srgbClr val="01ECB4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"/>
              <a:buChar char="●"/>
            </a:pPr>
            <a:r>
              <a:rPr lang="en-US" sz="1100">
                <a:solidFill>
                  <a:srgbClr val="FFFFFF"/>
                </a:solidFill>
              </a:rPr>
              <a:t>Number of Threats Discovered Pre &amp; Post-Release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Quantity of High Value Prioritized Actionable Countermeasures</a:t>
            </a:r>
            <a:endParaRPr sz="1100">
              <a:solidFill>
                <a:srgbClr val="01ECB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1ECB4"/>
                </a:solidFill>
              </a:rPr>
              <a:t>Percentage of High-Risk Threats Mitigated</a:t>
            </a:r>
            <a:endParaRPr sz="1100">
              <a:solidFill>
                <a:srgbClr val="01ECB4"/>
              </a:solidFill>
            </a:endParaRPr>
          </a:p>
        </p:txBody>
      </p:sp>
      <p:pic>
        <p:nvPicPr>
          <p:cNvPr id="436" name="Google Shape;436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44" l="0" r="0" t="3244"/>
          <a:stretch/>
        </p:blipFill>
        <p:spPr>
          <a:xfrm>
            <a:off x="5111950" y="1343125"/>
            <a:ext cx="3282002" cy="1925701"/>
          </a:xfrm>
          <a:prstGeom prst="rect">
            <a:avLst/>
          </a:prstGeom>
        </p:spPr>
      </p:pic>
      <p:sp>
        <p:nvSpPr>
          <p:cNvPr id="437" name="Google Shape;43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ctrTitle"/>
          </p:nvPr>
        </p:nvSpPr>
        <p:spPr>
          <a:xfrm>
            <a:off x="385300" y="713300"/>
            <a:ext cx="4094700" cy="2673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500">
                <a:solidFill>
                  <a:srgbClr val="FFFFFF"/>
                </a:solidFill>
              </a:rPr>
              <a:t>“</a:t>
            </a:r>
            <a:r>
              <a:rPr b="0" lang="en-US" sz="2500">
                <a:solidFill>
                  <a:srgbClr val="FFFFFF"/>
                </a:solidFill>
              </a:rPr>
              <a:t>An </a:t>
            </a:r>
            <a:r>
              <a:rPr lang="en-US" sz="2500">
                <a:solidFill>
                  <a:srgbClr val="01ECB4"/>
                </a:solidFill>
              </a:rPr>
              <a:t>Objective</a:t>
            </a:r>
            <a:r>
              <a:rPr b="0" lang="en-US" sz="2500">
                <a:solidFill>
                  <a:schemeClr val="accent3"/>
                </a:solidFill>
              </a:rPr>
              <a:t> </a:t>
            </a:r>
            <a:r>
              <a:rPr b="0" lang="en-US" sz="2500">
                <a:solidFill>
                  <a:srgbClr val="FFFFFF"/>
                </a:solidFill>
              </a:rPr>
              <a:t>is simply what is to be accomplished. It should be a crisp, one-line statement that is meaningful, action-oriented, and, ideally, inspirational.”</a:t>
            </a:r>
            <a:endParaRPr b="0" sz="2500">
              <a:solidFill>
                <a:srgbClr val="FFFFFF"/>
              </a:solidFill>
            </a:endParaRPr>
          </a:p>
        </p:txBody>
      </p:sp>
      <p:pic>
        <p:nvPicPr>
          <p:cNvPr id="221" name="Google Shape;221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962" l="0" r="0" t="5962"/>
          <a:stretch/>
        </p:blipFill>
        <p:spPr>
          <a:xfrm>
            <a:off x="5111950" y="1343125"/>
            <a:ext cx="3282001" cy="1925700"/>
          </a:xfrm>
          <a:prstGeom prst="rect">
            <a:avLst/>
          </a:prstGeom>
        </p:spPr>
      </p:pic>
      <p:sp>
        <p:nvSpPr>
          <p:cNvPr id="222" name="Google Shape;22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443" name="Google Shape;44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ctrTitle"/>
          </p:nvPr>
        </p:nvSpPr>
        <p:spPr>
          <a:xfrm>
            <a:off x="515475" y="601825"/>
            <a:ext cx="4094700" cy="2841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00">
                <a:solidFill>
                  <a:srgbClr val="01ECB4"/>
                </a:solidFill>
              </a:rPr>
              <a:t>“Key Results</a:t>
            </a:r>
            <a:r>
              <a:rPr lang="en-US" sz="2500"/>
              <a:t> </a:t>
            </a:r>
            <a:r>
              <a:rPr b="0" lang="en-US" sz="2500">
                <a:solidFill>
                  <a:srgbClr val="FFFFFF"/>
                </a:solidFill>
              </a:rPr>
              <a:t>should be specific and time-bound. They should be measurable and able to be assigned a grade at the end of the OKR cycle.”</a:t>
            </a:r>
            <a:endParaRPr b="0" sz="2500">
              <a:solidFill>
                <a:srgbClr val="FFFFFF"/>
              </a:solidFill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 b="14275" l="0" r="0" t="6810"/>
          <a:stretch/>
        </p:blipFill>
        <p:spPr>
          <a:xfrm>
            <a:off x="5116325" y="1342200"/>
            <a:ext cx="3282601" cy="19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ctrTitle"/>
          </p:nvPr>
        </p:nvSpPr>
        <p:spPr>
          <a:xfrm>
            <a:off x="515475" y="601825"/>
            <a:ext cx="4094700" cy="269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00">
                <a:solidFill>
                  <a:srgbClr val="01ECB4"/>
                </a:solidFill>
              </a:rPr>
              <a:t>Key Results</a:t>
            </a:r>
            <a:r>
              <a:rPr lang="en-US" sz="2500"/>
              <a:t> </a:t>
            </a:r>
            <a:r>
              <a:rPr b="0" lang="en-US" sz="2500">
                <a:solidFill>
                  <a:srgbClr val="FFFFFF"/>
                </a:solidFill>
              </a:rPr>
              <a:t>can be rejected or rewritten as new information becomes available. </a:t>
            </a:r>
            <a:endParaRPr b="0" sz="2500">
              <a:solidFill>
                <a:srgbClr val="FFFFFF"/>
              </a:solidFill>
            </a:endParaRPr>
          </a:p>
        </p:txBody>
      </p:sp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ctrTitle"/>
          </p:nvPr>
        </p:nvSpPr>
        <p:spPr>
          <a:xfrm>
            <a:off x="5416825" y="918750"/>
            <a:ext cx="3378000" cy="1922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Threat </a:t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Modeling Program Maturity</a:t>
            </a:r>
            <a:endParaRPr sz="3200"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7073175" y="2992025"/>
            <a:ext cx="1630800" cy="77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Simple model that focuses on Process, Integration, and Automation</a:t>
            </a:r>
            <a:endParaRPr i="1" sz="1300"/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50" y="666700"/>
            <a:ext cx="6626977" cy="37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ctrTitle"/>
          </p:nvPr>
        </p:nvSpPr>
        <p:spPr>
          <a:xfrm>
            <a:off x="689750" y="457225"/>
            <a:ext cx="7832700" cy="58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Threat Modeling Program Maturity</a:t>
            </a:r>
            <a:endParaRPr sz="3200"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689750" y="1237350"/>
            <a:ext cx="7533000" cy="13344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rgbClr val="E23123"/>
                </a:solidFill>
              </a:rPr>
              <a:t>Level 1</a:t>
            </a:r>
            <a:endParaRPr i="1" sz="2300">
              <a:solidFill>
                <a:srgbClr val="E2312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No Threat Modeling is being done &gt;&gt;&gt; Adhoc Threat Modeling</a:t>
            </a:r>
            <a:endParaRPr sz="13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689750" y="2886150"/>
            <a:ext cx="3101100" cy="16422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ECB4"/>
                </a:solidFill>
              </a:rPr>
              <a:t>Objective</a:t>
            </a:r>
            <a:endParaRPr b="1" sz="1300">
              <a:solidFill>
                <a:srgbClr val="01ECB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Start creating threat models for new systems prior to any code or systems changes</a:t>
            </a:r>
            <a:endParaRPr b="1" sz="1300"/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3994925" y="2886150"/>
            <a:ext cx="4227900" cy="16422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1ECB4"/>
                </a:solidFill>
              </a:rPr>
              <a:t>Key Results</a:t>
            </a:r>
            <a:endParaRPr b="1" sz="1300">
              <a:solidFill>
                <a:srgbClr val="01ECB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Organization has provided 2 hours of threat modeling training to end users by end of March</a:t>
            </a:r>
            <a:endParaRPr b="1" sz="1300">
              <a:solidFill>
                <a:srgbClr val="01ECB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Organization has created a single bad threat model by end of March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/>
              <a:t>KPIs - Threat Models Created, Trained Users (net)</a:t>
            </a:r>
            <a:endParaRPr b="1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Threat Model Value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385300" y="2583000"/>
            <a:ext cx="29580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What is the actual value of a threat model?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1ECB4"/>
                </a:solidFill>
              </a:rPr>
              <a:t>Value</a:t>
            </a:r>
            <a:r>
              <a:rPr lang="en-US" sz="1800"/>
              <a:t> = Returns - Costs</a:t>
            </a:r>
            <a:endParaRPr sz="1800"/>
          </a:p>
        </p:txBody>
      </p:sp>
      <p:sp>
        <p:nvSpPr>
          <p:cNvPr id="259" name="Google Shape;259;p29"/>
          <p:cNvSpPr/>
          <p:nvPr/>
        </p:nvSpPr>
        <p:spPr>
          <a:xfrm rot="10800000">
            <a:off x="5212384" y="865002"/>
            <a:ext cx="2468205" cy="648443"/>
          </a:xfrm>
          <a:prstGeom prst="trapezoid">
            <a:avLst>
              <a:gd fmla="val 25000" name="adj"/>
            </a:avLst>
          </a:prstGeom>
          <a:solidFill>
            <a:schemeClr val="accent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 rot="10800000">
            <a:off x="5380672" y="1627977"/>
            <a:ext cx="2131478" cy="648443"/>
          </a:xfrm>
          <a:prstGeom prst="trapezoid">
            <a:avLst>
              <a:gd fmla="val 25000" name="adj"/>
            </a:avLst>
          </a:prstGeom>
          <a:solidFill>
            <a:srgbClr val="2D1F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 rot="10800000">
            <a:off x="5563600" y="2404900"/>
            <a:ext cx="1777200" cy="648300"/>
          </a:xfrm>
          <a:prstGeom prst="trapezoid">
            <a:avLst>
              <a:gd fmla="val 25000" name="adj"/>
            </a:avLst>
          </a:prstGeom>
          <a:solidFill>
            <a:srgbClr val="01ECB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 rot="10800000">
            <a:off x="5739300" y="3181675"/>
            <a:ext cx="1397700" cy="648300"/>
          </a:xfrm>
          <a:prstGeom prst="trapezoid">
            <a:avLst>
              <a:gd fmla="val 25000" name="adj"/>
            </a:avLst>
          </a:prstGeom>
          <a:solidFill>
            <a:srgbClr val="1F43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 txBox="1"/>
          <p:nvPr>
            <p:ph idx="1" type="body"/>
          </p:nvPr>
        </p:nvSpPr>
        <p:spPr>
          <a:xfrm>
            <a:off x="5688688" y="1050175"/>
            <a:ext cx="1515600" cy="31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E2B2E"/>
                </a:solidFill>
              </a:rPr>
              <a:t>Threat Models</a:t>
            </a:r>
            <a:endParaRPr sz="1300">
              <a:solidFill>
                <a:srgbClr val="1E2B2E"/>
              </a:solidFill>
            </a:endParaRPr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5699488" y="1800100"/>
            <a:ext cx="1515600" cy="31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Threats</a:t>
            </a:r>
            <a:endParaRPr sz="1300"/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5699488" y="2583000"/>
            <a:ext cx="1515600" cy="31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E2B2E"/>
                </a:solidFill>
              </a:rPr>
              <a:t>Countermeasures</a:t>
            </a:r>
            <a:endParaRPr sz="1300">
              <a:solidFill>
                <a:srgbClr val="1E2B2E"/>
              </a:solidFill>
            </a:endParaRPr>
          </a:p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5699488" y="3365900"/>
            <a:ext cx="1515600" cy="31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/>
              <a:t>Reduced Risk</a:t>
            </a:r>
            <a:endParaRPr sz="1300"/>
          </a:p>
        </p:txBody>
      </p:sp>
      <p:sp>
        <p:nvSpPr>
          <p:cNvPr id="267" name="Google Shape;267;p29"/>
          <p:cNvSpPr/>
          <p:nvPr/>
        </p:nvSpPr>
        <p:spPr>
          <a:xfrm rot="4619116">
            <a:off x="3694599" y="2165572"/>
            <a:ext cx="3138522" cy="4754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C01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rPr>
              <a:t>Value </a:t>
            </a:r>
            <a:endParaRPr>
              <a:solidFill>
                <a:schemeClr val="accen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ctrTitle"/>
          </p:nvPr>
        </p:nvSpPr>
        <p:spPr>
          <a:xfrm>
            <a:off x="385300" y="918750"/>
            <a:ext cx="4219500" cy="157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ROI Threat Models</a:t>
            </a:r>
            <a:endParaRPr/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385300" y="2583000"/>
            <a:ext cx="2487600" cy="186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Relevant Scope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Prioritized Threats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Prioritized Countermeasures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300"/>
              <a:t>Reduced Risk</a:t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</p:txBody>
      </p:sp>
      <p:pic>
        <p:nvPicPr>
          <p:cNvPr id="275" name="Google Shape;275;p30"/>
          <p:cNvPicPr preferRelativeResize="0"/>
          <p:nvPr/>
        </p:nvPicPr>
        <p:blipFill rotWithShape="1">
          <a:blip r:embed="rId3">
            <a:alphaModFix/>
          </a:blip>
          <a:srcRect b="0" l="15762" r="15762" t="0"/>
          <a:stretch/>
        </p:blipFill>
        <p:spPr>
          <a:xfrm>
            <a:off x="4415975" y="918750"/>
            <a:ext cx="4234401" cy="315722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riusRisk Master Template">
  <a:themeElements>
    <a:clrScheme name="IriusRisk2022">
      <a:dk1>
        <a:srgbClr val="5D6566"/>
      </a:dk1>
      <a:lt1>
        <a:srgbClr val="1C2020"/>
      </a:lt1>
      <a:dk2>
        <a:srgbClr val="CACBCC"/>
      </a:dk2>
      <a:lt2>
        <a:srgbClr val="939899"/>
      </a:lt2>
      <a:accent1>
        <a:srgbClr val="F3F3F5"/>
      </a:accent1>
      <a:accent2>
        <a:srgbClr val="043647"/>
      </a:accent2>
      <a:accent3>
        <a:srgbClr val="33B8CC"/>
      </a:accent3>
      <a:accent4>
        <a:srgbClr val="6FC0AB"/>
      </a:accent4>
      <a:accent5>
        <a:srgbClr val="D3D328"/>
      </a:accent5>
      <a:accent6>
        <a:srgbClr val="D9D9D6"/>
      </a:accent6>
      <a:hlink>
        <a:srgbClr val="33B8CC"/>
      </a:hlink>
      <a:folHlink>
        <a:srgbClr val="0436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